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8" r:id="rId3"/>
    <p:sldId id="275" r:id="rId4"/>
    <p:sldId id="278" r:id="rId5"/>
    <p:sldId id="276" r:id="rId6"/>
    <p:sldId id="277" r:id="rId7"/>
    <p:sldId id="284" r:id="rId8"/>
    <p:sldId id="285" r:id="rId9"/>
    <p:sldId id="286" r:id="rId10"/>
    <p:sldId id="287" r:id="rId11"/>
    <p:sldId id="282" r:id="rId12"/>
    <p:sldId id="283" r:id="rId13"/>
    <p:sldId id="274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97B0"/>
    <a:srgbClr val="F9E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6BE613-282D-8173-96E8-49E9E110D247}" v="3548" dt="2022-08-26T04:18:27.972"/>
    <p1510:client id="{8AD75E6F-E84F-4A69-9407-1C25346C568D}" v="724" dt="2022-08-24T19:51:25.779"/>
    <p1510:client id="{B49010B9-009A-4737-483E-D24E85A06B6E}" v="7827" dt="2022-08-26T06:56:15.087"/>
    <p1510:client id="{FA42CF24-906F-BC7C-92B9-73107EA1BED5}" v="139" dt="2022-08-25T18:55:50.8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–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Dark Style 2 –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5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712A5-DF47-4A73-A2DF-E7D77CE700DD}" type="datetimeFigureOut">
              <a:rPr lang="ko-KR" altLang="en-US" smtClean="0"/>
              <a:t>2025-12-23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0AEB1-E8BA-45B6-B8ED-5599DC74DA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837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34E8-9C02-4267-85C2-8214ECF90BE4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1F4A-E6BC-4563-AF63-367645B77424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B7244-A5EE-4027-A9AF-AA0BA7518E40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C180-4762-45CF-8357-B36033FF6B54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3DFEB-D18C-49C5-BB08-BD84236AE3B9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9D7D5-E5A0-46D3-9D9F-F59EEE3EBE76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9414C-8DE9-4A58-A862-1693E52B8E1A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5D5D-1878-411F-941C-1D4E854E1730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90AF9-C8D6-4829-A7E4-BC2A414015F9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783-1CE8-49E3-82D7-0CC11CC80A17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1C95-4C96-4D5B-9DBB-237B138BD71C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204DA-3F95-4D7B-AE39-1FE501021480}" type="datetime1">
              <a:rPr lang="en-GB" altLang="ko-KR" smtClean="0"/>
              <a:t>23/12/2025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Result Report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3390/s21134580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Half Frame 16">
            <a:extLst>
              <a:ext uri="{FF2B5EF4-FFF2-40B4-BE49-F238E27FC236}">
                <a16:creationId xmlns:a16="http://schemas.microsoft.com/office/drawing/2014/main" id="{52F7205C-B82A-6B0B-D573-990ACB3A6059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BA2FB0AD-FAFE-627B-30CC-CD23CF0B20CF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A320EDFB-4A39-574E-D04F-D6898AF6899E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BCF763EB-1907-1A6C-62C0-CDB1FDA7B5B3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B25BAE-A9CC-4845-D63F-2FA45A41E8CE}"/>
              </a:ext>
            </a:extLst>
          </p:cNvPr>
          <p:cNvSpPr txBox="1"/>
          <p:nvPr/>
        </p:nvSpPr>
        <p:spPr>
          <a:xfrm>
            <a:off x="1943986" y="2077648"/>
            <a:ext cx="830402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NASM Overhead Squat Assessment</a:t>
            </a:r>
            <a:b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Result Report</a:t>
            </a:r>
            <a:endParaRPr lang="en-GB" sz="32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26E4C4-11B3-9A01-4397-F2DBAC8A3960}"/>
              </a:ext>
            </a:extLst>
          </p:cNvPr>
          <p:cNvSpPr txBox="1"/>
          <p:nvPr/>
        </p:nvSpPr>
        <p:spPr>
          <a:xfrm>
            <a:off x="6096000" y="3956743"/>
            <a:ext cx="5511282" cy="7867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Name:	Than </a:t>
            </a:r>
            <a:r>
              <a:rPr lang="en-GB" sz="1600" b="1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Than</a:t>
            </a:r>
            <a:r>
              <a:rPr lang="en-GB" sz="16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 Swe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Assessment submission date: 23/12/2025 </a:t>
            </a:r>
            <a:r>
              <a:rPr lang="en-GB" sz="160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(Tuesday)</a:t>
            </a:r>
            <a:endParaRPr lang="en-GB" sz="1600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7AADE790-0E72-FCBA-29DA-13AFF070A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1</a:t>
            </a:fld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DF2CE9-08A4-182B-3787-BE5F5A494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52251-8D53-66EA-B2CD-2C5BE3895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AA3AF5C-AB10-314B-903D-1310ED9D69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473" y="830408"/>
            <a:ext cx="6256911" cy="56636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7ACACB-F25E-3DDA-9A9D-591C266ABFD3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1ADF7FC2-6BE7-846D-EA54-0ADE54E88977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044B0CF2-B03D-864B-09AA-D6F2DF0F59CE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A332FCE1-E916-41B2-BE46-CEE41A73B36B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EF8DFCE9-941F-AA0A-3512-D8E79C22D648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7D9EEB-5EDD-0911-E7BB-AD6793679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10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4F6F9B-27D9-8F68-E60A-83E253719AE3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Quantitative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88919A7-D4A6-DA52-69E2-7E1AC647A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8407236"/>
              </p:ext>
            </p:extLst>
          </p:nvPr>
        </p:nvGraphicFramePr>
        <p:xfrm>
          <a:off x="164496" y="1959960"/>
          <a:ext cx="5575903" cy="2502286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143017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Value(°)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Classification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7.16°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18.00°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49.92°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17.94°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155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37E2-16B1-1C86-5797-A85F0B5A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824FDC-A8DA-C316-1998-831107BC97A2}"/>
              </a:ext>
            </a:extLst>
          </p:cNvPr>
          <p:cNvSpPr txBox="1"/>
          <p:nvPr/>
        </p:nvSpPr>
        <p:spPr>
          <a:xfrm>
            <a:off x="164497" y="1202912"/>
            <a:ext cx="140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A79745-375F-2711-21D8-BD532A193115}"/>
              </a:ext>
            </a:extLst>
          </p:cNvPr>
          <p:cNvSpPr txBox="1"/>
          <p:nvPr/>
        </p:nvSpPr>
        <p:spPr>
          <a:xfrm>
            <a:off x="164497" y="4743058"/>
            <a:ext cx="11538553" cy="1427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 right-side knee deviation and excessive lumbar extension were detected, suggesting unilateral movement dysfunction.</a:t>
            </a:r>
          </a:p>
        </p:txBody>
      </p:sp>
    </p:spTree>
    <p:extLst>
      <p:ext uri="{BB962C8B-B14F-4D97-AF65-F5344CB8AC3E}">
        <p14:creationId xmlns:p14="http://schemas.microsoft.com/office/powerpoint/2010/main" val="4206174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A7D4B-4082-03DA-38AB-332A4F170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5BA3B33-133E-AA87-E7D7-5096FCE1CB58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C8E34112-4EBC-CF21-A250-BE209D2CFB95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8BBD5538-EAAE-FACA-EF16-328C66A4A583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606ECABD-023A-FBCE-4297-6A89E24E647C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5455D106-CB07-B31B-EFBF-C1915D69A9EC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1B56B3-6B87-0663-2F03-9467D092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11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62B723-09A5-DD07-D8F9-D57035D781CD}"/>
              </a:ext>
            </a:extLst>
          </p:cNvPr>
          <p:cNvSpPr txBox="1"/>
          <p:nvPr/>
        </p:nvSpPr>
        <p:spPr>
          <a:xfrm>
            <a:off x="297353" y="295696"/>
            <a:ext cx="57302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/>
              <a:t>Key Observations based on the outcomes (.GIF) file</a:t>
            </a:r>
            <a:endParaRPr lang="en-GB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95D84D-5B00-E309-C921-0E245F26AA6B}"/>
              </a:ext>
            </a:extLst>
          </p:cNvPr>
          <p:cNvSpPr txBox="1"/>
          <p:nvPr/>
        </p:nvSpPr>
        <p:spPr>
          <a:xfrm>
            <a:off x="383875" y="1115205"/>
            <a:ext cx="9994900" cy="2777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the five analyzed trials: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out of 5 trials exhibited at least one FAULT-level compensatory pattern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Lumbar extension was the most frequently observed fault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Knee deviation often appeared asymmetrically between left and right sides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Torso lean was generally within normal or mild ranges</a:t>
            </a:r>
            <a:endParaRPr lang="ko-KR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2C4088D-186D-C047-2244-F43FFC01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2450085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1172A-7485-AE88-B6AA-69D744228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99F638-2F22-BFFC-4395-0D52DBA3F756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C91F2869-0D3E-B3E1-6F4A-2A00629E016B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0EEDD3EE-DFA8-7F06-98C9-49DF1BC9957A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F0D1E34F-C5A2-BC0D-18DC-A08B509ED129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F8800260-A469-928D-4190-2E89A29D8523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838C7A-0776-01E8-EA48-740E0EF8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12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B89962-BEA5-9467-702B-9D055219B464}"/>
              </a:ext>
            </a:extLst>
          </p:cNvPr>
          <p:cNvSpPr txBox="1"/>
          <p:nvPr/>
        </p:nvSpPr>
        <p:spPr>
          <a:xfrm>
            <a:off x="72890" y="3121576"/>
            <a:ext cx="12032024" cy="25521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References: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Crenna, F.; Rossi, G. B.; Berardengo, M.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Filtering Biomechanical Signals in Movement Analysis.</a:t>
            </a:r>
            <a:b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Measurement and Biomechanics Laboratory, Department of Mechanical, Energy, Management and Transportation Engineering, University of Genova, Via Opera Pia 15A, 16145 Genova, Italy.</a:t>
            </a:r>
            <a:b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2021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(13), 4580. 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https://doi.org/10.3390/s21134580</a:t>
            </a:r>
            <a:endParaRPr lang="en-US" altLang="ko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A. Skogstad, K. Nymoen, M. E. 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Høvin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Holm, and A. R. Jensenius, “Filtering Motion Capture Data for Real‑Time Applications,” in </a:t>
            </a:r>
            <a:r>
              <a:rPr lang="en-US" altLang="ko-K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Proc. 13th Int. Conf. New Interfaces for Musical Expression (NIME)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Daejeon, Korea, May 2013, pp. 142–147.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12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J. Gall, B. </a:t>
            </a:r>
            <a:r>
              <a:rPr lang="en-GB" sz="1200" b="1" i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Rosenhahn</a:t>
            </a:r>
            <a:r>
              <a:rPr lang="en-GB" sz="12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, T. Brox, and H.-P. Seidel, “Optimization and filtering for human motion capture: A multi-layer framework,” International Journal of Computer Vision, vol. 87, no. 1–2, pp. 75–92, 2010, doi:10.1007/s11263-008-0173-1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51713-0F35-E94B-C861-F91B4A05A9CC}"/>
              </a:ext>
            </a:extLst>
          </p:cNvPr>
          <p:cNvSpPr txBox="1"/>
          <p:nvPr/>
        </p:nvSpPr>
        <p:spPr>
          <a:xfrm>
            <a:off x="383875" y="907316"/>
            <a:ext cx="11249325" cy="2479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assessment demonstrates that deterministic, rule-based biomechanical analysis can reliably quantify NASM Overhead Squat compensations using 3D joint coordinate data.</a:t>
            </a:r>
          </a:p>
          <a:p>
            <a:pPr marL="285750" lvl="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generated metrics and visualizations provide an interpretable foundation for movement screening, corrective exercise planning, and further biomechanical research.</a:t>
            </a:r>
          </a:p>
          <a:p>
            <a:pPr marL="285750" lvl="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ko-KR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185123-7C6D-E3E5-B730-90117616F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2713DD-BC8D-FAD4-F629-95DA54603252}"/>
              </a:ext>
            </a:extLst>
          </p:cNvPr>
          <p:cNvSpPr txBox="1"/>
          <p:nvPr/>
        </p:nvSpPr>
        <p:spPr>
          <a:xfrm>
            <a:off x="449753" y="448096"/>
            <a:ext cx="57302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GB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301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5906ED0-1F4E-B694-31DD-58AB5E369C49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F279-2081-36EF-4A00-4156C7D3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13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7F3102-BEDA-876E-082E-0862202CDA89}"/>
              </a:ext>
            </a:extLst>
          </p:cNvPr>
          <p:cNvSpPr txBox="1"/>
          <p:nvPr/>
        </p:nvSpPr>
        <p:spPr>
          <a:xfrm>
            <a:off x="2419350" y="3075057"/>
            <a:ext cx="71501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FontTx/>
              <a:buNone/>
              <a:defRPr/>
            </a:pPr>
            <a:r>
              <a:rPr lang="en-US" altLang="ko-KR" sz="4000" b="1" dirty="0">
                <a:solidFill>
                  <a:schemeClr val="accent2"/>
                </a:solidFill>
                <a:ea typeface="맑은 고딕" pitchFamily="50" charset="-127"/>
              </a:rPr>
              <a:t>THANK YOU</a:t>
            </a:r>
            <a:endParaRPr lang="en-US" altLang="ko-KR" b="1" i="1" u="sng" dirty="0">
              <a:solidFill>
                <a:srgbClr val="7030A0"/>
              </a:solidFill>
              <a:ea typeface="맑은 고딕" pitchFamily="50" charset="-127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5F3A644-A63A-4106-DDA4-3776CEAD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3940736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5906ED0-1F4E-B694-31DD-58AB5E369C49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52F7205C-B82A-6B0B-D573-990ACB3A6059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BA2FB0AD-FAFE-627B-30CC-CD23CF0B20CF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A320EDFB-4A39-574E-D04F-D6898AF6899E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BCF763EB-1907-1A6C-62C0-CDB1FDA7B5B3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F279-2081-36EF-4A00-4156C7D3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2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B8DA4-DF4C-C75D-CFD3-B3B3F997921E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Analysis</a:t>
            </a:r>
            <a:endParaRPr lang="en-GB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43E689-0378-33A0-64DC-EFB95460F214}"/>
              </a:ext>
            </a:extLst>
          </p:cNvPr>
          <p:cNvSpPr txBox="1"/>
          <p:nvPr/>
        </p:nvSpPr>
        <p:spPr>
          <a:xfrm>
            <a:off x="197048" y="1057696"/>
            <a:ext cx="11403236" cy="4993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report presents the results of a quantitative biomechanical assessment of the NASM Overhead Squat (OHS) using 3D motion-capture joint coordinate data.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the analysis was to automatically detect common NASM-defined compensatory patterns using a deterministic, rule-based kinematic pipeline, without the use of machine learning.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squat’s bottom phase, rule-based analysis pipeline to evaluate lower-extremity and trunk movement patterns. The assessment focuses on four key NASM criteria: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Knee valgus / varus deviation (left and right)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Lumbar extension (low-back arch)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Forward torso lean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BCBAB6-183C-E185-F47C-E66AE14F8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390966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87452C-75FA-D788-24B1-59FCBC1EB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62C3606-8525-0A93-89A1-A0D0D1041436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927EE8A9-06AA-4BF3-5CC9-7078FFAC1F66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F39D5B44-8F66-F8CD-6F53-F1395D8FFABE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13556F7D-B4BF-85EA-0246-474954889B02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F50BA214-0981-5D76-4515-E53ECFC8B993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454997-B244-F3F5-83B9-A1AE8A113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3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E39A8E-EE9E-D22D-25A6-82AE14704834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Description</a:t>
            </a:r>
            <a:endParaRPr lang="en-GB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5986FD-C128-A0DA-A95D-5A1589B83EC9}"/>
              </a:ext>
            </a:extLst>
          </p:cNvPr>
          <p:cNvSpPr txBox="1"/>
          <p:nvPr/>
        </p:nvSpPr>
        <p:spPr>
          <a:xfrm>
            <a:off x="184348" y="965037"/>
            <a:ext cx="12007652" cy="4439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trials: 5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format: Excel (.xlsx)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Sampling frequency: 30 Hz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 system: 3D Cartesian joint coordinates (X, Y, Z)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trial contained time-series data for the following anatomical landmarks: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Head, torso, waist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Bilateral shoulders, elbows, wrists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Bilateral hips, knees, ankles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C5727-BEF5-1676-581F-7C8DD6B3D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4118194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DD0205-1BF2-9490-2190-5FC637ED8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6C90085-05BD-38AC-3105-3AABCA5B78D6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E592E4A6-1A31-4F60-CE78-8A361E83E208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rgbClr val="8497B0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0FDA5A2B-830B-39B7-0C9B-008DB66CE52F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BA1BF932-41EE-531E-28C0-5E10DF2DA546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8612828B-2346-9EC8-8C64-6F5289587016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9F3526-34D1-DFB5-4020-B6DBCD6AE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4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0F79D0-0A76-95FC-4213-8C59FF6ABB7F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GB" altLang="ko-KR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B9EBE0-C88E-8985-1D43-38AD5194B49A}"/>
              </a:ext>
            </a:extLst>
          </p:cNvPr>
          <p:cNvSpPr txBox="1"/>
          <p:nvPr/>
        </p:nvSpPr>
        <p:spPr>
          <a:xfrm>
            <a:off x="218280" y="919770"/>
            <a:ext cx="11135520" cy="1669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a zero-phase Butterworth low-pass filter (cutoff: 6 Hz) to remove high-frequency measure noise in all joint kinematics signals while preserving temporal alignment.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20% of squat depth at the bottom analysis restriction, determined from vertical displacement of the waist joint.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407305-588C-F21C-F866-5C724BB3B3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4337"/>
              </p:ext>
            </p:extLst>
          </p:nvPr>
        </p:nvGraphicFramePr>
        <p:xfrm>
          <a:off x="406401" y="3166773"/>
          <a:ext cx="10947399" cy="2000454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921000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5511799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Plane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Angle between hip-knee-ankle vectors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Frontal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Angle between torso-waist-hip vectors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Sagittal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inclination relative to vertical axis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Sagittal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669303-A3B1-E6AC-039D-1051EF6D238F}"/>
              </a:ext>
            </a:extLst>
          </p:cNvPr>
          <p:cNvSpPr txBox="1"/>
          <p:nvPr/>
        </p:nvSpPr>
        <p:spPr>
          <a:xfrm>
            <a:off x="297352" y="5472228"/>
            <a:ext cx="11056447" cy="56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values over the bottom phase were used for classification.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A3352E6-6E91-94F4-6A77-5E0F5EB8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2332565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70CEB8-7E9B-3822-90B2-4C6B31415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EADB857-1F6A-DB84-DB38-6D430692CE0C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B59F404B-33F7-36CC-7EDF-0968378FEF53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EDFBE4A1-346E-10A6-EC7D-BCA854E9A9C0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EF251AA0-8EA5-F04C-F511-B844939C33AE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7D4F45DA-74D6-D495-5FD0-B468F49CDB6C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59B0C4-62F1-5C7F-B5A8-4E61067CC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5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066F70-E356-9A5D-DD72-104B61E2C99F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NASM Classification Criteria</a:t>
            </a:r>
            <a:endParaRPr lang="en-GB" b="1" i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Cambri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DE96EC-4BF2-FEDF-253F-C5A5C0273D2C}"/>
              </a:ext>
            </a:extLst>
          </p:cNvPr>
          <p:cNvSpPr txBox="1"/>
          <p:nvPr/>
        </p:nvSpPr>
        <p:spPr>
          <a:xfrm>
            <a:off x="292561" y="965037"/>
            <a:ext cx="7886240" cy="56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metric was classified using rule-based NASM thresholds: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352118-41C3-1AF9-1FBA-5A0593BA59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622293"/>
              </p:ext>
            </p:extLst>
          </p:nvPr>
        </p:nvGraphicFramePr>
        <p:xfrm>
          <a:off x="383875" y="1808882"/>
          <a:ext cx="10696619" cy="2000454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802148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2565400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2870200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  <a:gridCol w="2458871">
                  <a:extLst>
                    <a:ext uri="{9D8B030D-6E8A-4147-A177-3AD203B41FA5}">
                      <a16:colId xmlns:a16="http://schemas.microsoft.com/office/drawing/2014/main" val="2958083585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&lt;= 5˚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5-10˚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&gt; 10˚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&lt;= 10˚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10-20˚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&gt;20˚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&lt;=10˚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10-20˚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&gt;20˚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</a:tbl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E9586B7-9F87-1036-7334-903E93CF7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</p:spTree>
    <p:extLst>
      <p:ext uri="{BB962C8B-B14F-4D97-AF65-F5344CB8AC3E}">
        <p14:creationId xmlns:p14="http://schemas.microsoft.com/office/powerpoint/2010/main" val="260055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135EFF-BCCB-46F3-9794-331CECC32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7028F3-DD9A-B067-F077-87A18DF599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941" y="898645"/>
            <a:ext cx="5865725" cy="56452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D49F05-CD5C-25E9-6E98-55E2420FE62D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5C1E6BD9-9B9D-D28F-EA4D-97034209B0E8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AEBFDB67-D83E-0FED-02B4-EABB449355D2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297093C5-ED44-C48C-B59C-09944D340E50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8DC27735-DD33-0CFE-A14B-B134AE26B811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22917C-519A-A17A-EA87-F0DBDCB3A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6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62199B-ED05-4913-CB1F-2B7E142F6F92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Quantitative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FC0EFD-D4C6-D0D0-9F0E-1F6FF4BFD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288518"/>
              </p:ext>
            </p:extLst>
          </p:nvPr>
        </p:nvGraphicFramePr>
        <p:xfrm>
          <a:off x="164496" y="1959960"/>
          <a:ext cx="5575903" cy="2502286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143017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Value(°)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Classification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3.99°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3.68°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6.99°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1.07°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15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3311064-7BF7-D893-5C66-7F354F3D2CE5}"/>
              </a:ext>
            </a:extLst>
          </p:cNvPr>
          <p:cNvSpPr txBox="1"/>
          <p:nvPr/>
        </p:nvSpPr>
        <p:spPr>
          <a:xfrm>
            <a:off x="164497" y="1202912"/>
            <a:ext cx="140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13F455-7770-696D-54A3-7ED7767C1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Result Report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6F9B2-BF7D-8410-C40A-08D90579FA48}"/>
              </a:ext>
            </a:extLst>
          </p:cNvPr>
          <p:cNvSpPr txBox="1"/>
          <p:nvPr/>
        </p:nvSpPr>
        <p:spPr>
          <a:xfrm>
            <a:off x="275321" y="5260829"/>
            <a:ext cx="11538553" cy="1012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significant compensatory patterns were observed. Movement quality is within normal NASM ranges.</a:t>
            </a:r>
          </a:p>
        </p:txBody>
      </p:sp>
    </p:spTree>
    <p:extLst>
      <p:ext uri="{BB962C8B-B14F-4D97-AF65-F5344CB8AC3E}">
        <p14:creationId xmlns:p14="http://schemas.microsoft.com/office/powerpoint/2010/main" val="305186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C125B-E097-6A9B-6225-13998A976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F5BA1B-D135-DF6B-1073-E165BDB204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45" y="889519"/>
            <a:ext cx="6083117" cy="52021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278D55-F9FB-575D-03EC-9A20264BA706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C8ECC5E5-3FC1-4D97-1FA3-78447396A31D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764005A4-FC52-0BBB-53ED-9F2E189B7BE2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F0AAD53F-8B5A-0969-0E62-B3A4F6705BA7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6C74A5D2-AFB6-BE60-3F3E-8B885F049CE5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7C69E0-BF39-2BB1-6330-88B56592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7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206DCE-4F2D-C106-61E7-A10F6D97B83D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Quantitative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65BE409-1383-17DC-131F-FF0471892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797767"/>
              </p:ext>
            </p:extLst>
          </p:nvPr>
        </p:nvGraphicFramePr>
        <p:xfrm>
          <a:off x="164496" y="1959960"/>
          <a:ext cx="5575903" cy="2502286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143017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Value(°)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Classification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24.84°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21.62°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29.98°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8.60°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15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11CEDF8-D348-C870-B537-1CF8AD2FD59D}"/>
              </a:ext>
            </a:extLst>
          </p:cNvPr>
          <p:cNvSpPr txBox="1"/>
          <p:nvPr/>
        </p:nvSpPr>
        <p:spPr>
          <a:xfrm>
            <a:off x="164497" y="1202912"/>
            <a:ext cx="140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55A03-BA9F-67F7-50AD-D1E6A603E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Result Report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DA151B-C711-78B1-AFBE-AB067416F593}"/>
              </a:ext>
            </a:extLst>
          </p:cNvPr>
          <p:cNvSpPr txBox="1"/>
          <p:nvPr/>
        </p:nvSpPr>
        <p:spPr>
          <a:xfrm>
            <a:off x="297353" y="5051833"/>
            <a:ext cx="11538553" cy="1427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Severe bilateral knee valgus/varus deviation and excessive lumbar extension were detected, indicating poor lower-extremity alignment and core control.</a:t>
            </a:r>
          </a:p>
        </p:txBody>
      </p:sp>
    </p:spTree>
    <p:extLst>
      <p:ext uri="{BB962C8B-B14F-4D97-AF65-F5344CB8AC3E}">
        <p14:creationId xmlns:p14="http://schemas.microsoft.com/office/powerpoint/2010/main" val="1012418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883344-4AE8-11BE-4185-C33AEF220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AA024E-564F-5C8F-A455-B3A038BC6D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603" y="1129960"/>
            <a:ext cx="5575903" cy="52337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B38DAF-51C8-4863-9707-CEC04D07DFF6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B90DBCBA-CE2E-149F-D8C6-C6CC2D81569B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BB9E2D1D-6A69-4165-513E-AE2FF7CCCC09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BF9CEC98-1FFC-C224-F1C4-8268C4DBF063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60D2C8B2-13C7-B20C-BC36-DF4A52718CBB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921BFF-986C-DDE0-7142-491DC62C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8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14913-C19D-2C3A-B16E-786A7DE1EE69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Quantitative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8B02C4F-F270-545A-05A5-ED1BBB0B53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771709"/>
              </p:ext>
            </p:extLst>
          </p:nvPr>
        </p:nvGraphicFramePr>
        <p:xfrm>
          <a:off x="164496" y="1959960"/>
          <a:ext cx="5575903" cy="2502286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143017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Value(°)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Classification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10.51°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5.84°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39.39°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3.09°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NORMAL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155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7B1B87-AB07-9B07-6A89-0BD7FC1A4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51194-E799-D9CB-B297-5D69EB3B99B1}"/>
              </a:ext>
            </a:extLst>
          </p:cNvPr>
          <p:cNvSpPr txBox="1"/>
          <p:nvPr/>
        </p:nvSpPr>
        <p:spPr>
          <a:xfrm>
            <a:off x="164497" y="1202912"/>
            <a:ext cx="140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DB4B38-CFA0-42CF-38DC-B9CE7A00F416}"/>
              </a:ext>
            </a:extLst>
          </p:cNvPr>
          <p:cNvSpPr txBox="1"/>
          <p:nvPr/>
        </p:nvSpPr>
        <p:spPr>
          <a:xfrm>
            <a:off x="164497" y="4743058"/>
            <a:ext cx="11538553" cy="1012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Asymmetric knee control was observed, with a pronounced lumbar compensation pattern during peak squat depth.</a:t>
            </a:r>
          </a:p>
        </p:txBody>
      </p:sp>
    </p:spTree>
    <p:extLst>
      <p:ext uri="{BB962C8B-B14F-4D97-AF65-F5344CB8AC3E}">
        <p14:creationId xmlns:p14="http://schemas.microsoft.com/office/powerpoint/2010/main" val="2859143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A03E5-2B5A-E94B-30E2-79BB7A81A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FD0483F-B863-85C7-A4EC-0A1AA1D10E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343" y="943408"/>
            <a:ext cx="5993707" cy="55258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DB278F-455D-53A2-4349-DA1209DA50A7}"/>
              </a:ext>
            </a:extLst>
          </p:cNvPr>
          <p:cNvSpPr/>
          <p:nvPr/>
        </p:nvSpPr>
        <p:spPr>
          <a:xfrm>
            <a:off x="2875" y="-4313"/>
            <a:ext cx="12191999" cy="8195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C2302E28-D769-58FA-E739-060DCB2BDE9C}"/>
              </a:ext>
            </a:extLst>
          </p:cNvPr>
          <p:cNvSpPr/>
          <p:nvPr/>
        </p:nvSpPr>
        <p:spPr>
          <a:xfrm>
            <a:off x="2875" y="-4313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Half Frame 17">
            <a:extLst>
              <a:ext uri="{FF2B5EF4-FFF2-40B4-BE49-F238E27FC236}">
                <a16:creationId xmlns:a16="http://schemas.microsoft.com/office/drawing/2014/main" id="{8623858F-B6F3-E0BF-D6C5-391354F075D2}"/>
              </a:ext>
            </a:extLst>
          </p:cNvPr>
          <p:cNvSpPr/>
          <p:nvPr/>
        </p:nvSpPr>
        <p:spPr>
          <a:xfrm rot="10800000">
            <a:off x="11432874" y="6034177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Half Frame 18">
            <a:extLst>
              <a:ext uri="{FF2B5EF4-FFF2-40B4-BE49-F238E27FC236}">
                <a16:creationId xmlns:a16="http://schemas.microsoft.com/office/drawing/2014/main" id="{BBEE262E-1D2A-A9F1-5CC1-22048836CDED}"/>
              </a:ext>
            </a:extLst>
          </p:cNvPr>
          <p:cNvSpPr/>
          <p:nvPr/>
        </p:nvSpPr>
        <p:spPr>
          <a:xfrm rot="5400000">
            <a:off x="11432875" y="-33068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Half Frame 19">
            <a:extLst>
              <a:ext uri="{FF2B5EF4-FFF2-40B4-BE49-F238E27FC236}">
                <a16:creationId xmlns:a16="http://schemas.microsoft.com/office/drawing/2014/main" id="{F1614B4B-5E71-7153-4C68-D1D14EDA95F7}"/>
              </a:ext>
            </a:extLst>
          </p:cNvPr>
          <p:cNvSpPr/>
          <p:nvPr/>
        </p:nvSpPr>
        <p:spPr>
          <a:xfrm rot="16200000">
            <a:off x="17252" y="6062932"/>
            <a:ext cx="762000" cy="819509"/>
          </a:xfrm>
          <a:prstGeom prst="halfFram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45302A-2B9E-3FB7-01F6-182292B0D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9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9D70C-9AA2-E595-D72C-EA739D0E1900}"/>
              </a:ext>
            </a:extLst>
          </p:cNvPr>
          <p:cNvSpPr txBox="1"/>
          <p:nvPr/>
        </p:nvSpPr>
        <p:spPr>
          <a:xfrm>
            <a:off x="297353" y="295696"/>
            <a:ext cx="42269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mbria"/>
                <a:cs typeface="Times New Roman" panose="02020603050405020304" pitchFamily="18" charset="0"/>
              </a:rPr>
              <a:t>Quantitative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CE7209-C63C-5872-8680-F96AE41248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71305"/>
              </p:ext>
            </p:extLst>
          </p:nvPr>
        </p:nvGraphicFramePr>
        <p:xfrm>
          <a:off x="164496" y="1959960"/>
          <a:ext cx="5575903" cy="2502286"/>
        </p:xfrm>
        <a:graphic>
          <a:graphicData uri="http://schemas.openxmlformats.org/drawingml/2006/table">
            <a:tbl>
              <a:tblPr firstRow="1" bandRow="1">
                <a:solidFill>
                  <a:srgbClr val="33CCFF"/>
                </a:solidFill>
                <a:tableStyleId>{7DF18680-E054-41AD-8BC1-D1AEF772440D}</a:tableStyleId>
              </a:tblPr>
              <a:tblGrid>
                <a:gridCol w="2143017">
                  <a:extLst>
                    <a:ext uri="{9D8B030D-6E8A-4147-A177-3AD203B41FA5}">
                      <a16:colId xmlns:a16="http://schemas.microsoft.com/office/drawing/2014/main" val="3036644694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3114523993"/>
                    </a:ext>
                  </a:extLst>
                </a:gridCol>
                <a:gridCol w="1716443">
                  <a:extLst>
                    <a:ext uri="{9D8B030D-6E8A-4147-A177-3AD203B41FA5}">
                      <a16:colId xmlns:a16="http://schemas.microsoft.com/office/drawing/2014/main" val="2096595866"/>
                    </a:ext>
                  </a:extLst>
                </a:gridCol>
              </a:tblGrid>
              <a:tr h="49495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Metric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Value(°)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Classification</a:t>
                      </a:r>
                      <a:endParaRPr lang="ko-KR" altLang="en-US" dirty="0"/>
                    </a:p>
                  </a:txBody>
                  <a:tcPr>
                    <a:solidFill>
                      <a:srgbClr val="849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086450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10.39°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76858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 Knee Deviation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6.15°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4246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Lumbar Extension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65.61°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3241"/>
                  </a:ext>
                </a:extLst>
              </a:tr>
              <a:tr h="5018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Torso Lean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11.80°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MILD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155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CDA863-03D2-A60D-4AAE-761B69E9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Result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55A79F-9A92-16B0-F781-B1C51ECFDC99}"/>
              </a:ext>
            </a:extLst>
          </p:cNvPr>
          <p:cNvSpPr txBox="1"/>
          <p:nvPr/>
        </p:nvSpPr>
        <p:spPr>
          <a:xfrm>
            <a:off x="164497" y="1202912"/>
            <a:ext cx="140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496AA5-532E-FCE7-EC20-8F432181F23B}"/>
              </a:ext>
            </a:extLst>
          </p:cNvPr>
          <p:cNvSpPr txBox="1"/>
          <p:nvPr/>
        </p:nvSpPr>
        <p:spPr>
          <a:xfrm>
            <a:off x="164497" y="4743058"/>
            <a:ext cx="11538553" cy="1427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trial shows the most severe lumbar extension compensation, accompanied by moderate forward torso lean and frontal-plane knee instability.</a:t>
            </a:r>
          </a:p>
        </p:txBody>
      </p:sp>
    </p:spTree>
    <p:extLst>
      <p:ext uri="{BB962C8B-B14F-4D97-AF65-F5344CB8AC3E}">
        <p14:creationId xmlns:p14="http://schemas.microsoft.com/office/powerpoint/2010/main" val="2381536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1490</TotalTime>
  <Words>906</Words>
  <Application>Microsoft Office PowerPoint</Application>
  <PresentationFormat>Widescreen</PresentationFormat>
  <Paragraphs>188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맑은 고딕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Swe Than Than</cp:lastModifiedBy>
  <cp:revision>1556</cp:revision>
  <dcterms:created xsi:type="dcterms:W3CDTF">2022-08-24T17:55:21Z</dcterms:created>
  <dcterms:modified xsi:type="dcterms:W3CDTF">2025-12-23T00:12:08Z</dcterms:modified>
</cp:coreProperties>
</file>

<file path=docProps/thumbnail.jpeg>
</file>